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D3C"/>
    <a:srgbClr val="DB1E78"/>
    <a:srgbClr val="EFF5FB"/>
    <a:srgbClr val="F2F7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0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29E893-63D7-43ED-ADF4-2C2AB007A4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05EFB27-0942-4D40-9F08-0DD08041C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1C1D74B0-6681-41B4-87D7-F6C5583CE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A7270C3-F8B7-4240-892C-BC74BC755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90D128E0-F8A5-487C-8E33-3D679AA8D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2165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322481-C723-4888-A5FB-B7C82CD0C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1074154-87CF-4CBC-9100-02E3D4C2F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1FF3FAB-5BE0-46B8-98D2-6B23BD70A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08F4930C-F31B-45D9-82CA-7009D73AB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775B18C-D35C-40C3-ADC1-7690839C9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6797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BB0BC8A-DEBD-4859-AC7C-28F2F7F7A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A6F66E46-9FA1-46FF-9621-DDC5BA4DB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FE077FC-0CD2-4124-86A3-69B27BF96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9B71B43-A8E2-407B-BC31-BDD6A350B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10901568-408E-4BA4-B93E-03E752A9A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70792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A812384-DE46-4693-AE20-08DDF9566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720C8293-B7A5-4E20-958E-7196062698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750B461-EE92-4D28-BD37-6AA425FB3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B34C349-E64F-457D-812F-119593168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64AC205-3DC2-4A9E-BF96-F91E14E78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2C43928A-CA99-4209-ADE8-F82FAE1CA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2465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354E292-A792-4884-8085-16D407C42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B2CC71B1-DFFF-454D-99EC-C44E1EA8D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516C22DF-F588-41E8-B2DF-2DF2921739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text 4">
            <a:extLst>
              <a:ext uri="{FF2B5EF4-FFF2-40B4-BE49-F238E27FC236}">
                <a16:creationId xmlns:a16="http://schemas.microsoft.com/office/drawing/2014/main" id="{4FD5965D-A29E-49C3-B69B-20AB03066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7C477B4-46FA-4C6F-8EFD-FB5DF18F1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176E9A33-C161-4956-92F0-7A9666F31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F7E8B7F1-3624-43AE-B05C-1729E27B6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09C949A1-6089-476D-A3DD-A2899C428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0329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7C67F7-A17E-4F00-A8D4-ED89FFDC8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F6D6164B-2411-4768-BEB2-1D0CC10E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BFAFE840-E5A0-4C65-8575-D0FFA45BE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AF2CBC1-BEFC-4C0A-A4E4-EEC35A10A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0586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58C9B39D-4645-4373-9992-AEAC333B7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9B6FA3A1-DEF6-4CEB-988A-86E8FA7D0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98E8F4DF-AA33-4495-BD8E-B98E61811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47282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56D4572-D916-433E-999C-CB942B624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66F2908-4335-408D-85BD-2928EA2FC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430E265D-6920-4CEC-8575-5484FD1434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57064186-F32B-4EA3-A3E6-D8C688D70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820EFC9B-5721-4DB3-A8A0-F3810C98E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CC5C489-46C6-447D-B4DC-2D3350BF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774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673706-0558-47D0-8E58-A0057BCD7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C28F4D9F-39F3-43F1-AB32-ADE01DC37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objekt pre text 3">
            <a:extLst>
              <a:ext uri="{FF2B5EF4-FFF2-40B4-BE49-F238E27FC236}">
                <a16:creationId xmlns:a16="http://schemas.microsoft.com/office/drawing/2014/main" id="{CFB49201-4C63-4EAE-B4E3-E5CDF4136D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635FE124-B2BF-41D4-9BB6-2FD42F5DD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78A8D193-14E3-40A6-BA85-E032F5BB1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39C4A4C4-1A73-4A00-A046-2C1675603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4992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71068C-27B3-4FDB-BFCD-0C6C0DB72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1C15080F-6F0A-4578-9AD9-E55D8569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25A042F-A8FD-40BB-AFEE-BED95A422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8CE31D0B-6416-4628-9712-55E6FB33B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4C0CE37-8E4A-4E02-B2CB-5A4EA6EF1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0926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E2F22C79-A772-4033-888C-40E7CC30E8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zvislý text 2">
            <a:extLst>
              <a:ext uri="{FF2B5EF4-FFF2-40B4-BE49-F238E27FC236}">
                <a16:creationId xmlns:a16="http://schemas.microsoft.com/office/drawing/2014/main" id="{FD4117F8-AC13-4862-86F0-86C8B912F8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5EFE9AD-92DA-4333-989F-8829A53C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EFF363C-1E2C-4065-BA5D-7D73314B0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987FCA3-E411-42F0-8133-4417B0B95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18684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515E745-22F8-4FAB-ACBB-8FCD85B34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text 2">
            <a:extLst>
              <a:ext uri="{FF2B5EF4-FFF2-40B4-BE49-F238E27FC236}">
                <a16:creationId xmlns:a16="http://schemas.microsoft.com/office/drawing/2014/main" id="{4FE297FD-91F6-447B-BB3D-2606967DF0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9EE1615-A49E-437E-92DC-9C11BAA91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748BEB-04B0-422A-AF29-6F0C0408763B}" type="datetimeFigureOut">
              <a:rPr lang="sk-SK" smtClean="0"/>
              <a:t>11.03.2026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E9BC7A3-40FA-4307-93B9-5E03ABCD6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B547965-6F96-40AD-A122-84E138D45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F605-2FA8-4159-B683-D696FDF953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3552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13610A87-9625-4702-B858-093C2718F3F5}"/>
              </a:ext>
            </a:extLst>
          </p:cNvPr>
          <p:cNvSpPr/>
          <p:nvPr/>
        </p:nvSpPr>
        <p:spPr>
          <a:xfrm>
            <a:off x="147918" y="2321004"/>
            <a:ext cx="11896164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sk-SK" sz="11500" b="1" cap="none" spc="0" dirty="0">
                <a:ln w="12700" cmpd="sng">
                  <a:solidFill>
                    <a:schemeClr val="bg1"/>
                  </a:solidFill>
                </a:ln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50000">
                      <a:schemeClr val="accent3">
                        <a:lumMod val="20000"/>
                        <a:lumOff val="80000"/>
                      </a:schemeClr>
                    </a:gs>
                    <a:gs pos="100000">
                      <a:schemeClr val="accent5">
                        <a:lumMod val="40000"/>
                        <a:lumOff val="60000"/>
                      </a:schemeClr>
                    </a:gs>
                  </a:gsLst>
                  <a:lin ang="5400000"/>
                </a:gradFill>
                <a:effectLst>
                  <a:glow rad="50800">
                    <a:schemeClr val="bg1">
                      <a:alpha val="16000"/>
                    </a:schemeClr>
                  </a:glow>
                  <a:reflection blurRad="6350" stA="40000" endPos="35500" dir="5400000" sy="-90000" algn="bl" rotWithShape="0"/>
                </a:effectLst>
              </a:rPr>
              <a:t>RANSOMWARE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F4FAB438-2867-4DD8-B6DD-02AB6B86427F}"/>
              </a:ext>
            </a:extLst>
          </p:cNvPr>
          <p:cNvSpPr/>
          <p:nvPr/>
        </p:nvSpPr>
        <p:spPr>
          <a:xfrm>
            <a:off x="1392287" y="1813172"/>
            <a:ext cx="3244671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sk-SK" sz="6000" b="1" cap="none" spc="0" dirty="0">
                <a:ln w="10160">
                  <a:solidFill>
                    <a:srgbClr val="8A0D3C"/>
                  </a:solidFill>
                  <a:prstDash val="solid"/>
                </a:ln>
                <a:solidFill>
                  <a:srgbClr val="DB1E78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ŠKOLENIE</a:t>
            </a:r>
          </a:p>
        </p:txBody>
      </p:sp>
    </p:spTree>
    <p:extLst>
      <p:ext uri="{BB962C8B-B14F-4D97-AF65-F5344CB8AC3E}">
        <p14:creationId xmlns:p14="http://schemas.microsoft.com/office/powerpoint/2010/main" val="1666780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C4E73081-9EE3-43AF-867D-E63CD914899A}"/>
              </a:ext>
            </a:extLst>
          </p:cNvPr>
          <p:cNvSpPr txBox="1"/>
          <p:nvPr/>
        </p:nvSpPr>
        <p:spPr>
          <a:xfrm>
            <a:off x="340469" y="933855"/>
            <a:ext cx="11585642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Čo je </a:t>
            </a:r>
            <a:r>
              <a:rPr lang="sk-SK" sz="4000" b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4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?</a:t>
            </a:r>
            <a:endParaRPr lang="sk-SK" sz="4000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36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je škodlivý softvér, ktorý po napadnutí zariadenia: zašifruje súbory alebo zablokuje prístup k systému, znemožní používateľovi pracovať s dátami,</a:t>
            </a:r>
          </a:p>
          <a:p>
            <a:pPr lvl="0"/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žiada výkupné za obnovenie prístupu.</a:t>
            </a:r>
          </a:p>
          <a:p>
            <a:endParaRPr lang="sk-SK" sz="36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Cieľ útočníka:</a:t>
            </a:r>
            <a:endParaRPr lang="sk-SK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lvl="0"/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finančný zisk, vydieranie organizácie alebo používateľa, v niektorých prípadoch aj krádež dát pred zašifrovaním</a:t>
            </a:r>
          </a:p>
        </p:txBody>
      </p:sp>
    </p:spTree>
    <p:extLst>
      <p:ext uri="{BB962C8B-B14F-4D97-AF65-F5344CB8AC3E}">
        <p14:creationId xmlns:p14="http://schemas.microsoft.com/office/powerpoint/2010/main" val="3126765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340469" y="535016"/>
            <a:ext cx="1158564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Ako sa </a:t>
            </a:r>
            <a:r>
              <a:rPr lang="sk-SK" sz="4000" b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40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dostane do počítača ?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Najčastejšie sa do systému dostane cez: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</a:t>
            </a:r>
            <a:r>
              <a:rPr lang="sk-SK" sz="36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phishingové</a:t>
            </a:r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e-maily a škodlivé prílohy,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falošné odkazy a podvodné weby,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neaktualizovaný softvér so zraniteľnosťami,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slabé heslá a zneužitie vzdialeného prístupu,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infikované sťahované súbory alebo pirátsky softvér,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makrá v dokumentoch a škodlivé skripty,</a:t>
            </a:r>
          </a:p>
          <a:p>
            <a:r>
              <a:rPr lang="sk-SK" sz="3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kompromitované USB zariadenia alebo iné externé médiá</a:t>
            </a:r>
          </a:p>
          <a:p>
            <a:endParaRPr lang="sk-SK" sz="36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53722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Najčastejšie vektory útoku</a:t>
            </a: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1. Phishing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e-mail sa tvári ako faktúra, doručovacia služba alebo výzva od banky, používateľ otvorí prílohu alebo klikne na odkaz spustí sa škodlivý kód</a:t>
            </a:r>
          </a:p>
          <a:p>
            <a:endParaRPr lang="sk-SK" sz="1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 Zraniteľný systém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neaktualizovaný operačný systém alebo aplikácie - útočník zneužije chybu a získa prístup</a:t>
            </a:r>
          </a:p>
          <a:p>
            <a:endParaRPr lang="sk-SK" sz="14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 Vzdialený prístup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slabé alebo opakovane používané heslá zle zabezpečené vzdialené pripojenie - útočník sa prihlási ako bežný používateľ alebo administrátor</a:t>
            </a: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 Neoverené sťahovanie</a:t>
            </a:r>
          </a:p>
          <a:p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cracky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keygeny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neoficiálne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inštalátory,“bezplatný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” softvér s pridaným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malvérom</a:t>
            </a:r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7608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Ako prebieha útok ?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Typický priebeh útoku: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1.	Preniknutie do zariadenia alebo siete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2.	Spustenie škodlivého kódu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3.	Šírenie v systéme alebo sieti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4.	Vyhľadanie cenných súborov a úložísk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5.	Zašifrovanie dát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6.	Zobrazenie požiadavky na výkupné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 modernejších útokoch môže pred šifrovaním prebehnúť aj: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krádež citlivých dát,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vypnutie záloh,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snaha ochromiť chod firmy.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4260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Príznaky a aktivity </a:t>
            </a:r>
            <a:r>
              <a:rPr lang="sk-SK" sz="3200" b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32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-u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Napadnutie sa môže prejaviť takto: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súbory sa nedajú otvoriť,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zmenia sa názvy alebo prípony súborov,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na ploche sa objaví výkupné alebo textový odkaz,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počítač je nezvyčajne pomalý,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vysoké zaťaženie disku alebo procesora,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miznú alebo sa menia zálohy,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niektoré bezpečnostné programy sú vypnuté,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používateľ stráca prístup k zdieľaným priečinkom.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Varovanie: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Niektoré útoky prebiehajú najprv potichu a používateľ si ich všimne až pri šifrovaní.</a:t>
            </a:r>
          </a:p>
        </p:txBody>
      </p:sp>
    </p:spTree>
    <p:extLst>
      <p:ext uri="{BB962C8B-B14F-4D97-AF65-F5344CB8AC3E}">
        <p14:creationId xmlns:p14="http://schemas.microsoft.com/office/powerpoint/2010/main" val="2400046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Čo </a:t>
            </a:r>
            <a:r>
              <a:rPr lang="sk-SK" sz="2800" b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2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spôsobuje ?</a:t>
            </a:r>
          </a:p>
          <a:p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môže spôsobiť: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stratu prístupu k dátam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prerušenie práce jednotlivca alebo firmy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finančné škody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stratu dôvery zákazníkov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únik citlivých informácií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právne a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reputačné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problémy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V organizáciách môže viesť k: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výpadku služieb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zastaveniu výroby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narušeniu komunikácie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poškodeniu celej internej siete</a:t>
            </a:r>
          </a:p>
        </p:txBody>
      </p:sp>
    </p:spTree>
    <p:extLst>
      <p:ext uri="{BB962C8B-B14F-4D97-AF65-F5344CB8AC3E}">
        <p14:creationId xmlns:p14="http://schemas.microsoft.com/office/powerpoint/2010/main" val="3531798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Kto je najviac ohrozený ?</a:t>
            </a:r>
          </a:p>
          <a:p>
            <a:endParaRPr lang="sk-SK" sz="36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Riziko sa týka: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bežných používateľov, malých a stredných firiem, škôl a úradov,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nemocníc a kritickej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infraštruktúry,každého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, kto pracuje s cennými dátami.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Najviac ohrozené sú prostredia, kde: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chýbajú aktualizácie,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používajú sa slabé heslá,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nie sú oddelené zálohy,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zamestnanci nie sú školení !!!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2183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Ako sa proti </a:t>
            </a:r>
            <a:r>
              <a:rPr lang="sk-SK" sz="3600" b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chrániť ?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Základná ochrana: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pravidelne aktualizovať systém a programy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používať silné a jedinečné heslá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zapnúť viacfaktorové overenie – MFA autentifikáciu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mať kvalitnú antivírusovú a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antimalvérovú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ochranu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neotvárať podozrivé prílohy a neklikať na neznáme odkazy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obmedziť používateľské práva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vypnúť alebo obmedziť rizikové makrá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zabezpečiť vzdialený prístup (VPN)</a:t>
            </a:r>
          </a:p>
        </p:txBody>
      </p:sp>
    </p:spTree>
    <p:extLst>
      <p:ext uri="{BB962C8B-B14F-4D97-AF65-F5344CB8AC3E}">
        <p14:creationId xmlns:p14="http://schemas.microsoft.com/office/powerpoint/2010/main" val="3042573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Zálohovanie ako kľúčová obrana</a:t>
            </a:r>
          </a:p>
          <a:p>
            <a:endParaRPr lang="sk-SK" sz="36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Najdôležitejšia obrana proti následkom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je zálohovanie.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Dobrá stratégia záloh: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pravidelné zálohy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viac kópií dát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aspoň jedna záloha oddelená od bežnej siete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pravidelné testovanie obnovy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zálohovanie aj dôležitých konfigurácií a dokumentov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Platí:</a:t>
            </a:r>
          </a:p>
          <a:p>
            <a:r>
              <a:rPr lang="sk-SK" sz="2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Ak viem dáta obnoviť zo zálohy, dopad útoku je výrazne menší.</a:t>
            </a:r>
          </a:p>
        </p:txBody>
      </p:sp>
    </p:spTree>
    <p:extLst>
      <p:ext uri="{BB962C8B-B14F-4D97-AF65-F5344CB8AC3E}">
        <p14:creationId xmlns:p14="http://schemas.microsoft.com/office/powerpoint/2010/main" val="2319976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Čo robiť pri podozrení na </a:t>
            </a:r>
            <a:r>
              <a:rPr lang="sk-SK" sz="3600" b="1" dirty="0" err="1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ransomware</a:t>
            </a:r>
            <a:endParaRPr lang="sk-SK" sz="36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endParaRPr lang="sk-SK" sz="3200" b="1" dirty="0">
              <a:solidFill>
                <a:srgbClr val="FFFF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Ak existuje podozrenie na napadnutie: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okamžite odpojiť zariadenie od siete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nešíriť súbory na ďalšie zariadenia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nepanikáriť a situáciu zdokumentovať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kontaktovať IT oddelenie alebo bezpečnostného špecialistu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preveriť rozsah napadnutia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pripraviť obnovu zo záloh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•	nahlásiť incident podľa interných pravidiel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sk-SK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Dôležité:</a:t>
            </a:r>
          </a:p>
          <a:p>
            <a:r>
              <a:rPr lang="sk-SK" sz="2800" b="1" dirty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Rýchla reakcia môže obmedziť škody a zabrániť šíreniu.</a:t>
            </a:r>
          </a:p>
        </p:txBody>
      </p:sp>
    </p:spTree>
    <p:extLst>
      <p:ext uri="{BB962C8B-B14F-4D97-AF65-F5344CB8AC3E}">
        <p14:creationId xmlns:p14="http://schemas.microsoft.com/office/powerpoint/2010/main" val="17432640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418290" y="311273"/>
            <a:ext cx="1158564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je prevencia dôležitejšia než riešenie následkov ?</a:t>
            </a: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Prevencia je lacnejšia a bezpečnejšia než riešenie útoku po napadnutí.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Bezpečnosť stojí na troch pilieroch: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technológie – aktualizácie, ochranné nástroje, zálohy</a:t>
            </a: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procesy – pravidlá a incident </a:t>
            </a:r>
            <a:r>
              <a:rPr lang="sk-SK" sz="2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response</a:t>
            </a:r>
            <a:endParaRPr lang="sk-SK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•	ľudia – školenia a opatrnosť, ostražitosť a obozretnosť používateľov</a:t>
            </a:r>
          </a:p>
          <a:p>
            <a:endParaRPr lang="sk-SK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k-SK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k-SK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k-SK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</a:t>
            </a:r>
            <a:r>
              <a:rPr lang="sk-SK" sz="28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Ransomware</a:t>
            </a:r>
            <a:r>
              <a:rPr lang="sk-SK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nie je len technický problém.</a:t>
            </a:r>
          </a:p>
          <a:p>
            <a:r>
              <a:rPr lang="sk-SK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Je to kombinácia technických slabín a ľudskej chyby.</a:t>
            </a: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6283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kTextu 2">
            <a:extLst>
              <a:ext uri="{FF2B5EF4-FFF2-40B4-BE49-F238E27FC236}">
                <a16:creationId xmlns:a16="http://schemas.microsoft.com/office/drawing/2014/main" id="{84ED6231-D948-4A16-B8E4-EFEA0CE32232}"/>
              </a:ext>
            </a:extLst>
          </p:cNvPr>
          <p:cNvSpPr txBox="1"/>
          <p:nvPr/>
        </p:nvSpPr>
        <p:spPr>
          <a:xfrm>
            <a:off x="389107" y="305068"/>
            <a:ext cx="11585642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Ransomware</a:t>
            </a:r>
            <a:r>
              <a:rPr lang="sk-SK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patrí medzi najvážnejšie kybernetické hrozby</a:t>
            </a: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Zapamätať si treba najmä: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počítača sa často dostáva cez e-mail, odkazy, zraniteľnosti a slabé heslá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prejavuje sa šifrovaním dát, zablokovaním prístupu a žiadaním výkupného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spôsobuje stratu dát, finančné škody a výpadky prevádzky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k-SK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najlepšou obranou sú prevencia, školenie používateľov a spoľahlivé zálohy</a:t>
            </a: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sk-SK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Hlavné pravidlo:</a:t>
            </a:r>
          </a:p>
          <a:p>
            <a:r>
              <a:rPr lang="sk-SK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Útoku sa snažíme predísť skôr ako ho budeme musieť riešiť !!!</a:t>
            </a:r>
          </a:p>
          <a:p>
            <a:endParaRPr lang="sk-SK" sz="28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6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862</Words>
  <Application>Microsoft Office PowerPoint</Application>
  <PresentationFormat>Širokouhlá</PresentationFormat>
  <Paragraphs>140</Paragraphs>
  <Slides>13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Motív balíka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Miroslav Strigáč</dc:creator>
  <cp:lastModifiedBy>Miroslav Strigáč</cp:lastModifiedBy>
  <cp:revision>9</cp:revision>
  <dcterms:created xsi:type="dcterms:W3CDTF">2026-03-11T06:16:48Z</dcterms:created>
  <dcterms:modified xsi:type="dcterms:W3CDTF">2026-03-11T08:39:03Z</dcterms:modified>
</cp:coreProperties>
</file>